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1"/>
  </p:sldMasterIdLst>
  <p:sldIdLst>
    <p:sldId id="256" r:id="rId2"/>
    <p:sldId id="258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824FFB-778E-3245-8420-3BFDB89137C1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0BC223-BAA2-A94F-B8B4-BC03D0103C7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What do people discuss? </a:t>
          </a:r>
        </a:p>
        <a:p>
          <a:pPr>
            <a:lnSpc>
              <a:spcPct val="100000"/>
            </a:lnSpc>
          </a:pPr>
          <a:r>
            <a:rPr lang="en-US" b="1" dirty="0"/>
            <a:t>  -Topic Modeling</a:t>
          </a:r>
        </a:p>
        <a:p>
          <a:pPr>
            <a:lnSpc>
              <a:spcPct val="100000"/>
            </a:lnSpc>
          </a:pPr>
          <a:r>
            <a:rPr lang="en-US" b="1" dirty="0"/>
            <a:t>  - Tool: LSA, NMF, LDA</a:t>
          </a:r>
        </a:p>
      </dgm:t>
    </dgm:pt>
    <dgm:pt modelId="{519845BF-FAC2-8040-B594-B742A701A6B9}" type="parTrans" cxnId="{77D9C8CA-03A4-5646-9EF8-378269177DD3}">
      <dgm:prSet/>
      <dgm:spPr/>
      <dgm:t>
        <a:bodyPr/>
        <a:lstStyle/>
        <a:p>
          <a:endParaRPr lang="en-US"/>
        </a:p>
      </dgm:t>
    </dgm:pt>
    <dgm:pt modelId="{C4D6119B-A75F-1143-8EE0-FD007E5BEF0F}" type="sibTrans" cxnId="{77D9C8CA-03A4-5646-9EF8-378269177DD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C01E818-84F1-B747-BFA1-E330EB03CD38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What is the hottest topic?</a:t>
          </a:r>
        </a:p>
        <a:p>
          <a:pPr>
            <a:lnSpc>
              <a:spcPct val="100000"/>
            </a:lnSpc>
          </a:pPr>
          <a:r>
            <a:rPr lang="en-US" b="1" dirty="0"/>
            <a:t>  - Dynamic Topic Modeling</a:t>
          </a:r>
        </a:p>
      </dgm:t>
    </dgm:pt>
    <dgm:pt modelId="{BA5B2229-3AA9-534B-9C97-BEFE5EE4BDDE}" type="parTrans" cxnId="{A44C01B8-7DD0-E84A-9864-07E972B2680B}">
      <dgm:prSet/>
      <dgm:spPr/>
      <dgm:t>
        <a:bodyPr/>
        <a:lstStyle/>
        <a:p>
          <a:endParaRPr lang="en-US"/>
        </a:p>
      </dgm:t>
    </dgm:pt>
    <dgm:pt modelId="{FF385984-6DDA-3A46-B3F5-ECA705729D50}" type="sibTrans" cxnId="{A44C01B8-7DD0-E84A-9864-07E972B2680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D6D04FC-444C-8545-89B1-233F64A40D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What are people’s attitude?</a:t>
          </a:r>
        </a:p>
        <a:p>
          <a:pPr>
            <a:lnSpc>
              <a:spcPct val="100000"/>
            </a:lnSpc>
          </a:pPr>
          <a:r>
            <a:rPr lang="en-US" b="1" dirty="0"/>
            <a:t>  - Sentimental Analysis</a:t>
          </a:r>
        </a:p>
        <a:p>
          <a:pPr>
            <a:lnSpc>
              <a:spcPct val="100000"/>
            </a:lnSpc>
          </a:pPr>
          <a:r>
            <a:rPr lang="en-US" b="1" dirty="0"/>
            <a:t>  - Tool (VADER)</a:t>
          </a:r>
        </a:p>
      </dgm:t>
    </dgm:pt>
    <dgm:pt modelId="{71F0B9CA-2250-A946-B6E5-B77ED043C16B}" type="parTrans" cxnId="{6D051523-991F-B541-A05C-58629C256952}">
      <dgm:prSet/>
      <dgm:spPr/>
      <dgm:t>
        <a:bodyPr/>
        <a:lstStyle/>
        <a:p>
          <a:endParaRPr lang="en-US"/>
        </a:p>
      </dgm:t>
    </dgm:pt>
    <dgm:pt modelId="{3BF0FC82-E12B-5044-8CD9-A898D3E5BDD1}" type="sibTrans" cxnId="{6D051523-991F-B541-A05C-58629C256952}">
      <dgm:prSet/>
      <dgm:spPr/>
      <dgm:t>
        <a:bodyPr/>
        <a:lstStyle/>
        <a:p>
          <a:endParaRPr lang="en-US"/>
        </a:p>
      </dgm:t>
    </dgm:pt>
    <dgm:pt modelId="{78896900-617B-4CD5-AEC1-964B74702982}" type="pres">
      <dgm:prSet presAssocID="{A8824FFB-778E-3245-8420-3BFDB89137C1}" presName="root" presStyleCnt="0">
        <dgm:presLayoutVars>
          <dgm:dir/>
          <dgm:resizeHandles val="exact"/>
        </dgm:presLayoutVars>
      </dgm:prSet>
      <dgm:spPr/>
    </dgm:pt>
    <dgm:pt modelId="{96A2989F-CCD5-4EDE-9FBD-D1B496BC1DAF}" type="pres">
      <dgm:prSet presAssocID="{A8824FFB-778E-3245-8420-3BFDB89137C1}" presName="container" presStyleCnt="0">
        <dgm:presLayoutVars>
          <dgm:dir/>
          <dgm:resizeHandles val="exact"/>
        </dgm:presLayoutVars>
      </dgm:prSet>
      <dgm:spPr/>
    </dgm:pt>
    <dgm:pt modelId="{A56938BF-63CB-49F3-A0DA-8315D1D3D89A}" type="pres">
      <dgm:prSet presAssocID="{820BC223-BAA2-A94F-B8B4-BC03D0103C7B}" presName="compNode" presStyleCnt="0"/>
      <dgm:spPr/>
    </dgm:pt>
    <dgm:pt modelId="{11473011-A401-4C78-B569-FDD51ED9C587}" type="pres">
      <dgm:prSet presAssocID="{820BC223-BAA2-A94F-B8B4-BC03D0103C7B}" presName="iconBgRect" presStyleLbl="bgShp" presStyleIdx="0" presStyleCnt="3"/>
      <dgm:spPr/>
    </dgm:pt>
    <dgm:pt modelId="{1F9C9ACA-A0DF-4B1F-94CA-42E97CECAF16}" type="pres">
      <dgm:prSet presAssocID="{820BC223-BAA2-A94F-B8B4-BC03D0103C7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06D42FE6-1D80-4D2D-9343-E1690D5A12B0}" type="pres">
      <dgm:prSet presAssocID="{820BC223-BAA2-A94F-B8B4-BC03D0103C7B}" presName="spaceRect" presStyleCnt="0"/>
      <dgm:spPr/>
    </dgm:pt>
    <dgm:pt modelId="{6CBB0776-47F4-4B6B-928F-98A7D03896EB}" type="pres">
      <dgm:prSet presAssocID="{820BC223-BAA2-A94F-B8B4-BC03D0103C7B}" presName="textRect" presStyleLbl="revTx" presStyleIdx="0" presStyleCnt="3">
        <dgm:presLayoutVars>
          <dgm:chMax val="1"/>
          <dgm:chPref val="1"/>
        </dgm:presLayoutVars>
      </dgm:prSet>
      <dgm:spPr/>
    </dgm:pt>
    <dgm:pt modelId="{862F76CD-6354-4630-9C38-D5D43730C67C}" type="pres">
      <dgm:prSet presAssocID="{C4D6119B-A75F-1143-8EE0-FD007E5BEF0F}" presName="sibTrans" presStyleLbl="sibTrans2D1" presStyleIdx="0" presStyleCnt="0"/>
      <dgm:spPr/>
    </dgm:pt>
    <dgm:pt modelId="{7732CA9C-A122-4D5C-94E8-EFF0E22E895C}" type="pres">
      <dgm:prSet presAssocID="{DC01E818-84F1-B747-BFA1-E330EB03CD38}" presName="compNode" presStyleCnt="0"/>
      <dgm:spPr/>
    </dgm:pt>
    <dgm:pt modelId="{31EC10F9-51CB-4D03-A9FE-22BF1DE02DA5}" type="pres">
      <dgm:prSet presAssocID="{DC01E818-84F1-B747-BFA1-E330EB03CD38}" presName="iconBgRect" presStyleLbl="bgShp" presStyleIdx="1" presStyleCnt="3" custLinFactX="-200000" custLinFactY="25346" custLinFactNeighborX="-200227" custLinFactNeighborY="100000"/>
      <dgm:spPr/>
    </dgm:pt>
    <dgm:pt modelId="{D915FB84-A264-49D3-A50A-D4695384008E}" type="pres">
      <dgm:prSet presAssocID="{DC01E818-84F1-B747-BFA1-E330EB03CD38}" presName="iconRect" presStyleLbl="node1" presStyleIdx="1" presStyleCnt="3" custLinFactX="-300000" custLinFactY="100000" custLinFactNeighborX="-390037" custLinFactNeighborY="11608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A066255-C1E2-4719-8A23-1F65B26AFCE1}" type="pres">
      <dgm:prSet presAssocID="{DC01E818-84F1-B747-BFA1-E330EB03CD38}" presName="spaceRect" presStyleCnt="0"/>
      <dgm:spPr/>
    </dgm:pt>
    <dgm:pt modelId="{F73A8032-6105-451D-8B08-5E4E04364F58}" type="pres">
      <dgm:prSet presAssocID="{DC01E818-84F1-B747-BFA1-E330EB03CD38}" presName="textRect" presStyleLbl="revTx" presStyleIdx="1" presStyleCnt="3" custLinFactX="-69787" custLinFactY="25346" custLinFactNeighborX="-100000" custLinFactNeighborY="100000">
        <dgm:presLayoutVars>
          <dgm:chMax val="1"/>
          <dgm:chPref val="1"/>
        </dgm:presLayoutVars>
      </dgm:prSet>
      <dgm:spPr/>
    </dgm:pt>
    <dgm:pt modelId="{DF964C40-EE3A-4F91-B753-ED77DE2955D3}" type="pres">
      <dgm:prSet presAssocID="{FF385984-6DDA-3A46-B3F5-ECA705729D50}" presName="sibTrans" presStyleLbl="sibTrans2D1" presStyleIdx="0" presStyleCnt="0"/>
      <dgm:spPr/>
    </dgm:pt>
    <dgm:pt modelId="{8F8EB480-B780-4951-9B0D-6B75BA40042A}" type="pres">
      <dgm:prSet presAssocID="{5D6D04FC-444C-8545-89B1-233F64A40D4E}" presName="compNode" presStyleCnt="0"/>
      <dgm:spPr/>
    </dgm:pt>
    <dgm:pt modelId="{38526C5C-58A2-4C66-AA69-B68CF1CB640B}" type="pres">
      <dgm:prSet presAssocID="{5D6D04FC-444C-8545-89B1-233F64A40D4E}" presName="iconBgRect" presStyleLbl="bgShp" presStyleIdx="2" presStyleCnt="3" custLinFactY="10019" custLinFactNeighborX="-1595" custLinFactNeighborY="100000"/>
      <dgm:spPr/>
    </dgm:pt>
    <dgm:pt modelId="{6BA8B20B-0134-4B93-AF60-4B7C50C8AF19}" type="pres">
      <dgm:prSet presAssocID="{5D6D04FC-444C-8545-89B1-233F64A40D4E}" presName="iconRect" presStyleLbl="node1" presStyleIdx="2" presStyleCnt="3" custLinFactY="89692" custLinFactNeighborX="-2749" custLinFactNeighborY="10000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D662DB36-A82E-46E2-B781-BBFEAA677DBE}" type="pres">
      <dgm:prSet presAssocID="{5D6D04FC-444C-8545-89B1-233F64A40D4E}" presName="spaceRect" presStyleCnt="0"/>
      <dgm:spPr/>
    </dgm:pt>
    <dgm:pt modelId="{3D8C4555-A1AD-4D10-9E71-BDE3253F9500}" type="pres">
      <dgm:prSet presAssocID="{5D6D04FC-444C-8545-89B1-233F64A40D4E}" presName="textRect" presStyleLbl="revTx" presStyleIdx="2" presStyleCnt="3" custLinFactY="10019" custLinFactNeighborX="-676" custLinFactNeighborY="100000">
        <dgm:presLayoutVars>
          <dgm:chMax val="1"/>
          <dgm:chPref val="1"/>
        </dgm:presLayoutVars>
      </dgm:prSet>
      <dgm:spPr/>
    </dgm:pt>
  </dgm:ptLst>
  <dgm:cxnLst>
    <dgm:cxn modelId="{0B3B6C02-6E85-7B40-9583-B79D6D89B18F}" type="presOf" srcId="{C4D6119B-A75F-1143-8EE0-FD007E5BEF0F}" destId="{862F76CD-6354-4630-9C38-D5D43730C67C}" srcOrd="0" destOrd="0" presId="urn:microsoft.com/office/officeart/2018/2/layout/IconCircleList"/>
    <dgm:cxn modelId="{1D886A07-CED8-4443-962B-95D9D2E25166}" type="presOf" srcId="{5D6D04FC-444C-8545-89B1-233F64A40D4E}" destId="{3D8C4555-A1AD-4D10-9E71-BDE3253F9500}" srcOrd="0" destOrd="0" presId="urn:microsoft.com/office/officeart/2018/2/layout/IconCircleList"/>
    <dgm:cxn modelId="{9878551B-B6C4-0940-89CF-C02B2F2D004D}" type="presOf" srcId="{DC01E818-84F1-B747-BFA1-E330EB03CD38}" destId="{F73A8032-6105-451D-8B08-5E4E04364F58}" srcOrd="0" destOrd="0" presId="urn:microsoft.com/office/officeart/2018/2/layout/IconCircleList"/>
    <dgm:cxn modelId="{6D051523-991F-B541-A05C-58629C256952}" srcId="{A8824FFB-778E-3245-8420-3BFDB89137C1}" destId="{5D6D04FC-444C-8545-89B1-233F64A40D4E}" srcOrd="2" destOrd="0" parTransId="{71F0B9CA-2250-A946-B6E5-B77ED043C16B}" sibTransId="{3BF0FC82-E12B-5044-8CD9-A898D3E5BDD1}"/>
    <dgm:cxn modelId="{E4389343-6890-A34B-BCB6-1BDE775ADD0D}" type="presOf" srcId="{A8824FFB-778E-3245-8420-3BFDB89137C1}" destId="{78896900-617B-4CD5-AEC1-964B74702982}" srcOrd="0" destOrd="0" presId="urn:microsoft.com/office/officeart/2018/2/layout/IconCircleList"/>
    <dgm:cxn modelId="{7547DC6F-FD9D-0F4C-AE9B-2D80A9409E5B}" type="presOf" srcId="{820BC223-BAA2-A94F-B8B4-BC03D0103C7B}" destId="{6CBB0776-47F4-4B6B-928F-98A7D03896EB}" srcOrd="0" destOrd="0" presId="urn:microsoft.com/office/officeart/2018/2/layout/IconCircleList"/>
    <dgm:cxn modelId="{A44C01B8-7DD0-E84A-9864-07E972B2680B}" srcId="{A8824FFB-778E-3245-8420-3BFDB89137C1}" destId="{DC01E818-84F1-B747-BFA1-E330EB03CD38}" srcOrd="1" destOrd="0" parTransId="{BA5B2229-3AA9-534B-9C97-BEFE5EE4BDDE}" sibTransId="{FF385984-6DDA-3A46-B3F5-ECA705729D50}"/>
    <dgm:cxn modelId="{AD3A55B8-437F-DA4B-AD7B-DEAA3C2D19DE}" type="presOf" srcId="{FF385984-6DDA-3A46-B3F5-ECA705729D50}" destId="{DF964C40-EE3A-4F91-B753-ED77DE2955D3}" srcOrd="0" destOrd="0" presId="urn:microsoft.com/office/officeart/2018/2/layout/IconCircleList"/>
    <dgm:cxn modelId="{77D9C8CA-03A4-5646-9EF8-378269177DD3}" srcId="{A8824FFB-778E-3245-8420-3BFDB89137C1}" destId="{820BC223-BAA2-A94F-B8B4-BC03D0103C7B}" srcOrd="0" destOrd="0" parTransId="{519845BF-FAC2-8040-B594-B742A701A6B9}" sibTransId="{C4D6119B-A75F-1143-8EE0-FD007E5BEF0F}"/>
    <dgm:cxn modelId="{BAB7F3C8-E533-E643-B1BA-85B53CECCA29}" type="presParOf" srcId="{78896900-617B-4CD5-AEC1-964B74702982}" destId="{96A2989F-CCD5-4EDE-9FBD-D1B496BC1DAF}" srcOrd="0" destOrd="0" presId="urn:microsoft.com/office/officeart/2018/2/layout/IconCircleList"/>
    <dgm:cxn modelId="{2F52A433-E9D7-3145-84DD-5653D199210B}" type="presParOf" srcId="{96A2989F-CCD5-4EDE-9FBD-D1B496BC1DAF}" destId="{A56938BF-63CB-49F3-A0DA-8315D1D3D89A}" srcOrd="0" destOrd="0" presId="urn:microsoft.com/office/officeart/2018/2/layout/IconCircleList"/>
    <dgm:cxn modelId="{FADCF396-A35B-0845-A3A2-00A3037FFA95}" type="presParOf" srcId="{A56938BF-63CB-49F3-A0DA-8315D1D3D89A}" destId="{11473011-A401-4C78-B569-FDD51ED9C587}" srcOrd="0" destOrd="0" presId="urn:microsoft.com/office/officeart/2018/2/layout/IconCircleList"/>
    <dgm:cxn modelId="{E47277DE-A658-EF48-B1DF-B94C0FF5105D}" type="presParOf" srcId="{A56938BF-63CB-49F3-A0DA-8315D1D3D89A}" destId="{1F9C9ACA-A0DF-4B1F-94CA-42E97CECAF16}" srcOrd="1" destOrd="0" presId="urn:microsoft.com/office/officeart/2018/2/layout/IconCircleList"/>
    <dgm:cxn modelId="{F1550F32-1C5F-B240-A70E-94A97C27527F}" type="presParOf" srcId="{A56938BF-63CB-49F3-A0DA-8315D1D3D89A}" destId="{06D42FE6-1D80-4D2D-9343-E1690D5A12B0}" srcOrd="2" destOrd="0" presId="urn:microsoft.com/office/officeart/2018/2/layout/IconCircleList"/>
    <dgm:cxn modelId="{01EBC861-CEF3-AB41-989D-483868928557}" type="presParOf" srcId="{A56938BF-63CB-49F3-A0DA-8315D1D3D89A}" destId="{6CBB0776-47F4-4B6B-928F-98A7D03896EB}" srcOrd="3" destOrd="0" presId="urn:microsoft.com/office/officeart/2018/2/layout/IconCircleList"/>
    <dgm:cxn modelId="{85B386FD-E70D-274A-A40C-31A99EF1A177}" type="presParOf" srcId="{96A2989F-CCD5-4EDE-9FBD-D1B496BC1DAF}" destId="{862F76CD-6354-4630-9C38-D5D43730C67C}" srcOrd="1" destOrd="0" presId="urn:microsoft.com/office/officeart/2018/2/layout/IconCircleList"/>
    <dgm:cxn modelId="{EA72456C-EE06-6E43-913A-0EE92601CF86}" type="presParOf" srcId="{96A2989F-CCD5-4EDE-9FBD-D1B496BC1DAF}" destId="{7732CA9C-A122-4D5C-94E8-EFF0E22E895C}" srcOrd="2" destOrd="0" presId="urn:microsoft.com/office/officeart/2018/2/layout/IconCircleList"/>
    <dgm:cxn modelId="{1DFC6D07-54AF-CB42-826E-235B4DEB7F8B}" type="presParOf" srcId="{7732CA9C-A122-4D5C-94E8-EFF0E22E895C}" destId="{31EC10F9-51CB-4D03-A9FE-22BF1DE02DA5}" srcOrd="0" destOrd="0" presId="urn:microsoft.com/office/officeart/2018/2/layout/IconCircleList"/>
    <dgm:cxn modelId="{60508150-AC99-4144-AE6A-8F8FF34583CE}" type="presParOf" srcId="{7732CA9C-A122-4D5C-94E8-EFF0E22E895C}" destId="{D915FB84-A264-49D3-A50A-D4695384008E}" srcOrd="1" destOrd="0" presId="urn:microsoft.com/office/officeart/2018/2/layout/IconCircleList"/>
    <dgm:cxn modelId="{640CFC21-7E48-FD48-A7C8-06421D67C142}" type="presParOf" srcId="{7732CA9C-A122-4D5C-94E8-EFF0E22E895C}" destId="{2A066255-C1E2-4719-8A23-1F65B26AFCE1}" srcOrd="2" destOrd="0" presId="urn:microsoft.com/office/officeart/2018/2/layout/IconCircleList"/>
    <dgm:cxn modelId="{95CC8D50-5BEF-E749-BAFE-130D33DE28C4}" type="presParOf" srcId="{7732CA9C-A122-4D5C-94E8-EFF0E22E895C}" destId="{F73A8032-6105-451D-8B08-5E4E04364F58}" srcOrd="3" destOrd="0" presId="urn:microsoft.com/office/officeart/2018/2/layout/IconCircleList"/>
    <dgm:cxn modelId="{42C5F06B-624A-DD42-81EF-2F3BAF893DFA}" type="presParOf" srcId="{96A2989F-CCD5-4EDE-9FBD-D1B496BC1DAF}" destId="{DF964C40-EE3A-4F91-B753-ED77DE2955D3}" srcOrd="3" destOrd="0" presId="urn:microsoft.com/office/officeart/2018/2/layout/IconCircleList"/>
    <dgm:cxn modelId="{99372AB9-ADBF-D14E-A2BC-99A128C1BA58}" type="presParOf" srcId="{96A2989F-CCD5-4EDE-9FBD-D1B496BC1DAF}" destId="{8F8EB480-B780-4951-9B0D-6B75BA40042A}" srcOrd="4" destOrd="0" presId="urn:microsoft.com/office/officeart/2018/2/layout/IconCircleList"/>
    <dgm:cxn modelId="{8FCD28E7-9B58-5740-AEB9-1846D0B7A58F}" type="presParOf" srcId="{8F8EB480-B780-4951-9B0D-6B75BA40042A}" destId="{38526C5C-58A2-4C66-AA69-B68CF1CB640B}" srcOrd="0" destOrd="0" presId="urn:microsoft.com/office/officeart/2018/2/layout/IconCircleList"/>
    <dgm:cxn modelId="{E58B11EA-11E0-2D4B-9F42-42BCBBF6874A}" type="presParOf" srcId="{8F8EB480-B780-4951-9B0D-6B75BA40042A}" destId="{6BA8B20B-0134-4B93-AF60-4B7C50C8AF19}" srcOrd="1" destOrd="0" presId="urn:microsoft.com/office/officeart/2018/2/layout/IconCircleList"/>
    <dgm:cxn modelId="{2DDE8B1E-37BC-904B-BD51-9AD9B64CC77F}" type="presParOf" srcId="{8F8EB480-B780-4951-9B0D-6B75BA40042A}" destId="{D662DB36-A82E-46E2-B781-BBFEAA677DBE}" srcOrd="2" destOrd="0" presId="urn:microsoft.com/office/officeart/2018/2/layout/IconCircleList"/>
    <dgm:cxn modelId="{8F1FDCFA-F59A-B047-8E72-5636294ADAA2}" type="presParOf" srcId="{8F8EB480-B780-4951-9B0D-6B75BA40042A}" destId="{3D8C4555-A1AD-4D10-9E71-BDE3253F9500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473011-A401-4C78-B569-FDD51ED9C587}">
      <dsp:nvSpPr>
        <dsp:cNvPr id="0" name=""/>
        <dsp:cNvSpPr/>
      </dsp:nvSpPr>
      <dsp:spPr>
        <a:xfrm>
          <a:off x="1590572" y="1710085"/>
          <a:ext cx="870742" cy="87074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9C9ACA-A0DF-4B1F-94CA-42E97CECAF16}">
      <dsp:nvSpPr>
        <dsp:cNvPr id="0" name=""/>
        <dsp:cNvSpPr/>
      </dsp:nvSpPr>
      <dsp:spPr>
        <a:xfrm>
          <a:off x="1773428" y="1892941"/>
          <a:ext cx="505030" cy="5050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BB0776-47F4-4B6B-928F-98A7D03896EB}">
      <dsp:nvSpPr>
        <dsp:cNvPr id="0" name=""/>
        <dsp:cNvSpPr/>
      </dsp:nvSpPr>
      <dsp:spPr>
        <a:xfrm>
          <a:off x="2647902" y="1710085"/>
          <a:ext cx="2052464" cy="8707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What do people discuss? 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  -Topic Modeling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  - Tool: LSA, NMF, LDA</a:t>
          </a:r>
        </a:p>
      </dsp:txBody>
      <dsp:txXfrm>
        <a:off x="2647902" y="1710085"/>
        <a:ext cx="2052464" cy="870742"/>
      </dsp:txXfrm>
    </dsp:sp>
    <dsp:sp modelId="{31EC10F9-51CB-4D03-A9FE-22BF1DE02DA5}">
      <dsp:nvSpPr>
        <dsp:cNvPr id="0" name=""/>
        <dsp:cNvSpPr/>
      </dsp:nvSpPr>
      <dsp:spPr>
        <a:xfrm>
          <a:off x="1573046" y="2801526"/>
          <a:ext cx="870742" cy="87074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15FB84-A264-49D3-A50A-D4695384008E}">
      <dsp:nvSpPr>
        <dsp:cNvPr id="0" name=""/>
        <dsp:cNvSpPr/>
      </dsp:nvSpPr>
      <dsp:spPr>
        <a:xfrm>
          <a:off x="1755951" y="2984227"/>
          <a:ext cx="505030" cy="5050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3A8032-6105-451D-8B08-5E4E04364F58}">
      <dsp:nvSpPr>
        <dsp:cNvPr id="0" name=""/>
        <dsp:cNvSpPr/>
      </dsp:nvSpPr>
      <dsp:spPr>
        <a:xfrm>
          <a:off x="2630506" y="2801526"/>
          <a:ext cx="2052464" cy="8707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What is the hottest topic?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  - Dynamic Topic Modeling</a:t>
          </a:r>
        </a:p>
      </dsp:txBody>
      <dsp:txXfrm>
        <a:off x="2630506" y="2801526"/>
        <a:ext cx="2052464" cy="870742"/>
      </dsp:txXfrm>
    </dsp:sp>
    <dsp:sp modelId="{38526C5C-58A2-4C66-AA69-B68CF1CB640B}">
      <dsp:nvSpPr>
        <dsp:cNvPr id="0" name=""/>
        <dsp:cNvSpPr/>
      </dsp:nvSpPr>
      <dsp:spPr>
        <a:xfrm>
          <a:off x="1576684" y="3915412"/>
          <a:ext cx="870742" cy="87074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8B20B-0134-4B93-AF60-4B7C50C8AF19}">
      <dsp:nvSpPr>
        <dsp:cNvPr id="0" name=""/>
        <dsp:cNvSpPr/>
      </dsp:nvSpPr>
      <dsp:spPr>
        <a:xfrm>
          <a:off x="1759545" y="4098288"/>
          <a:ext cx="505030" cy="5050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8C4555-A1AD-4D10-9E71-BDE3253F9500}">
      <dsp:nvSpPr>
        <dsp:cNvPr id="0" name=""/>
        <dsp:cNvSpPr/>
      </dsp:nvSpPr>
      <dsp:spPr>
        <a:xfrm>
          <a:off x="2634028" y="3915412"/>
          <a:ext cx="2052464" cy="8707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What are people’s attitude?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  - Sentimental Analysis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  - Tool (VADER)</a:t>
          </a:r>
        </a:p>
      </dsp:txBody>
      <dsp:txXfrm>
        <a:off x="2634028" y="3915412"/>
        <a:ext cx="2052464" cy="870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6685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5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071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7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60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58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94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3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5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5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3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79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8" r:id="rId6"/>
    <p:sldLayoutId id="2147483793" r:id="rId7"/>
    <p:sldLayoutId id="2147483794" r:id="rId8"/>
    <p:sldLayoutId id="2147483795" r:id="rId9"/>
    <p:sldLayoutId id="2147483797" r:id="rId10"/>
    <p:sldLayoutId id="21474837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72E6D-FFB8-01C3-2627-BE74CFF2D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Coronavirus Tweet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D0658E-DEB0-6B32-D05E-941A2E5101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r>
              <a:rPr lang="en-US" sz="2000"/>
              <a:t> By: Jasmine Zeng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One open lit box with other closed dark boxes">
            <a:extLst>
              <a:ext uri="{FF2B5EF4-FFF2-40B4-BE49-F238E27FC236}">
                <a16:creationId xmlns:a16="http://schemas.microsoft.com/office/drawing/2014/main" id="{1B89EEEB-2E11-CF01-3C2B-63A0A458E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4864608" y="1427833"/>
            <a:ext cx="6846363" cy="385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04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AD48AD8-55F2-807B-E6C3-97D2B4125C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0839946"/>
              </p:ext>
            </p:extLst>
          </p:nvPr>
        </p:nvGraphicFramePr>
        <p:xfrm>
          <a:off x="-457199" y="214312"/>
          <a:ext cx="9758362" cy="5538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Photograph of someone holding a photo with twitter on it, and the words COVID-19 in the background.">
            <a:extLst>
              <a:ext uri="{FF2B5EF4-FFF2-40B4-BE49-F238E27FC236}">
                <a16:creationId xmlns:a16="http://schemas.microsoft.com/office/drawing/2014/main" id="{25476A86-C7F0-10EC-5FC3-E803F9A36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240" y="1710409"/>
            <a:ext cx="5713519" cy="34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769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F77DF6-BC7A-4D58-9DEF-413D6A8A6241}"/>
              </a:ext>
            </a:extLst>
          </p:cNvPr>
          <p:cNvSpPr txBox="1"/>
          <p:nvPr/>
        </p:nvSpPr>
        <p:spPr>
          <a:xfrm>
            <a:off x="411480" y="991443"/>
            <a:ext cx="4443154" cy="1087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b="1" dirty="0">
                <a:latin typeface="+mj-lt"/>
                <a:ea typeface="+mj-ea"/>
                <a:cs typeface="+mj-cs"/>
              </a:rPr>
              <a:t>Topic Modeling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2A3728-F1A2-D185-F139-49A80EBDCFB1}"/>
              </a:ext>
            </a:extLst>
          </p:cNvPr>
          <p:cNvSpPr txBox="1"/>
          <p:nvPr/>
        </p:nvSpPr>
        <p:spPr>
          <a:xfrm>
            <a:off x="411480" y="2684095"/>
            <a:ext cx="4443154" cy="3492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5 Topic:</a:t>
            </a:r>
          </a:p>
          <a:p>
            <a:pPr marL="857250" lvl="1" indent="-28575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700" dirty="0"/>
              <a:t>Panic Food Buying</a:t>
            </a:r>
          </a:p>
          <a:p>
            <a:pPr marL="857250" lvl="1" indent="-28575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700" dirty="0"/>
              <a:t>Social Distance</a:t>
            </a:r>
          </a:p>
          <a:p>
            <a:pPr marL="857250" lvl="1" indent="-28575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700" dirty="0"/>
              <a:t>Online Food Delivery</a:t>
            </a:r>
          </a:p>
          <a:p>
            <a:pPr marL="857250" lvl="1" indent="-28575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700" dirty="0"/>
              <a:t>Oil Price</a:t>
            </a:r>
          </a:p>
          <a:p>
            <a:pPr marL="857250" lvl="1" indent="-285750">
              <a:lnSpc>
                <a:spcPct val="11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700" dirty="0"/>
              <a:t>Sanitary Product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1BD496-F6F2-D7F0-2C81-0C6CC843F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179" y="463023"/>
            <a:ext cx="5243672" cy="58425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E44E414-BA48-FCFD-F8B9-FA244A35E3BE}"/>
              </a:ext>
            </a:extLst>
          </p:cNvPr>
          <p:cNvSpPr txBox="1"/>
          <p:nvPr/>
        </p:nvSpPr>
        <p:spPr>
          <a:xfrm>
            <a:off x="477981" y="6391354"/>
            <a:ext cx="579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Note: Tool used here are Porter Stemmer and NMF.</a:t>
            </a:r>
          </a:p>
        </p:txBody>
      </p:sp>
    </p:spTree>
    <p:extLst>
      <p:ext uri="{BB962C8B-B14F-4D97-AF65-F5344CB8AC3E}">
        <p14:creationId xmlns:p14="http://schemas.microsoft.com/office/powerpoint/2010/main" val="4279382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phic illustration of people in white medical face mask walking down the street.">
            <a:extLst>
              <a:ext uri="{FF2B5EF4-FFF2-40B4-BE49-F238E27FC236}">
                <a16:creationId xmlns:a16="http://schemas.microsoft.com/office/drawing/2014/main" id="{907EA89E-C1A5-72E8-C732-89F8159A3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013" y="-114301"/>
            <a:ext cx="12415838" cy="707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894E4F5-DFB4-90F7-6A6B-C2BAA7200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036" y="830997"/>
            <a:ext cx="9120189" cy="5831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9EB309-ED8C-1C24-4615-196228292A77}"/>
              </a:ext>
            </a:extLst>
          </p:cNvPr>
          <p:cNvSpPr txBox="1"/>
          <p:nvPr/>
        </p:nvSpPr>
        <p:spPr>
          <a:xfrm>
            <a:off x="885825" y="0"/>
            <a:ext cx="1074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People cares about oil price a lot. Sanity Product topic gets heating up.</a:t>
            </a:r>
          </a:p>
        </p:txBody>
      </p:sp>
    </p:spTree>
    <p:extLst>
      <p:ext uri="{BB962C8B-B14F-4D97-AF65-F5344CB8AC3E}">
        <p14:creationId xmlns:p14="http://schemas.microsoft.com/office/powerpoint/2010/main" val="1139323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BA8461-E3B9-0323-9BC1-EA76985CE95A}"/>
              </a:ext>
            </a:extLst>
          </p:cNvPr>
          <p:cNvSpPr txBox="1"/>
          <p:nvPr/>
        </p:nvSpPr>
        <p:spPr>
          <a:xfrm>
            <a:off x="2103121" y="310343"/>
            <a:ext cx="7985759" cy="8688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latin typeface="+mj-lt"/>
                <a:ea typeface="+mj-ea"/>
                <a:cs typeface="+mj-cs"/>
              </a:rPr>
              <a:t>In most of the topics, we see negative feelings are coming back by the end of 2020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2" name="Screen Recording 2022-04-19 at 10.18.01 PM.mov" descr="Screen Recording 2022-04-19 at 10.18.01 PM.mov">
            <a:hlinkClick r:id="" action="ppaction://media"/>
            <a:extLst>
              <a:ext uri="{FF2B5EF4-FFF2-40B4-BE49-F238E27FC236}">
                <a16:creationId xmlns:a16="http://schemas.microsoft.com/office/drawing/2014/main" id="{4531A362-5538-4F07-8157-797B1934FA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9679" y="2139484"/>
            <a:ext cx="7357753" cy="428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726908CC-6AC4-4222-8250-B90B6072E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2F606D8-696E-4B76-BB10-43672AA14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2751" y="302429"/>
            <a:ext cx="11550506" cy="605392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8F05D07-38C6-8A49-262C-158A3A1355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0" r="-1" b="-1"/>
          <a:stretch/>
        </p:blipFill>
        <p:spPr bwMode="auto">
          <a:xfrm>
            <a:off x="352751" y="302429"/>
            <a:ext cx="11550506" cy="605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3ABF1881-5AFD-48F9-979A-19EE2FE30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78608" y="2735029"/>
            <a:ext cx="148286" cy="1188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8FAD0B-74F6-F9E9-8EF9-9AEC2CFFB354}"/>
              </a:ext>
            </a:extLst>
          </p:cNvPr>
          <p:cNvSpPr/>
          <p:nvPr/>
        </p:nvSpPr>
        <p:spPr>
          <a:xfrm>
            <a:off x="6128004" y="4971355"/>
            <a:ext cx="463357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37019869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116</Words>
  <Application>Microsoft Macintosh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Calibri</vt:lpstr>
      <vt:lpstr>Courier New</vt:lpstr>
      <vt:lpstr>Neue Haas Grotesk Text Pro</vt:lpstr>
      <vt:lpstr>AccentBoxVTI</vt:lpstr>
      <vt:lpstr>Coronavirus Tweet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Coronavirus Tweet Analysis</dc:title>
  <dc:creator>Jianjie Zeng</dc:creator>
  <cp:lastModifiedBy>Jianjie Zeng</cp:lastModifiedBy>
  <cp:revision>3</cp:revision>
  <dcterms:created xsi:type="dcterms:W3CDTF">2022-04-20T01:20:00Z</dcterms:created>
  <dcterms:modified xsi:type="dcterms:W3CDTF">2022-04-20T02:38:22Z</dcterms:modified>
</cp:coreProperties>
</file>

<file path=docProps/thumbnail.jpeg>
</file>